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4"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2" r:id="rId27"/>
    <p:sldId id="280" r:id="rId28"/>
    <p:sldId id="283" r:id="rId29"/>
    <p:sldId id="281"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4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5E74790-58C3-4CF2-8433-AECA92436C7F}" type="datetimeFigureOut">
              <a:rPr lang="en-US" smtClean="0"/>
              <a:pPr/>
              <a:t>2/9/2011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0C3EA48-AAE6-4830-AB83-B57CE5D5CA5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E74790-58C3-4CF2-8433-AECA92436C7F}" type="datetimeFigureOut">
              <a:rPr lang="en-US" smtClean="0"/>
              <a:pPr/>
              <a:t>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3EA48-AAE6-4830-AB83-B57CE5D5CA5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E74790-58C3-4CF2-8433-AECA92436C7F}" type="datetimeFigureOut">
              <a:rPr lang="en-US" smtClean="0"/>
              <a:pPr/>
              <a:t>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3EA48-AAE6-4830-AB83-B57CE5D5CA5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E74790-58C3-4CF2-8433-AECA92436C7F}" type="datetimeFigureOut">
              <a:rPr lang="en-US" smtClean="0"/>
              <a:pPr/>
              <a:t>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3EA48-AAE6-4830-AB83-B57CE5D5CA5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5E74790-58C3-4CF2-8433-AECA92436C7F}" type="datetimeFigureOut">
              <a:rPr lang="en-US" smtClean="0"/>
              <a:pPr/>
              <a:t>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3EA48-AAE6-4830-AB83-B57CE5D5CA5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5E74790-58C3-4CF2-8433-AECA92436C7F}" type="datetimeFigureOut">
              <a:rPr lang="en-US" smtClean="0"/>
              <a:pPr/>
              <a:t>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3EA48-AAE6-4830-AB83-B57CE5D5CA5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5E74790-58C3-4CF2-8433-AECA92436C7F}" type="datetimeFigureOut">
              <a:rPr lang="en-US" smtClean="0"/>
              <a:pPr/>
              <a:t>2/9/2011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C3EA48-AAE6-4830-AB83-B57CE5D5CA5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5E74790-58C3-4CF2-8433-AECA92436C7F}" type="datetimeFigureOut">
              <a:rPr lang="en-US" smtClean="0"/>
              <a:pPr/>
              <a:t>2/9/2011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C3EA48-AAE6-4830-AB83-B57CE5D5CA5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E74790-58C3-4CF2-8433-AECA92436C7F}" type="datetimeFigureOut">
              <a:rPr lang="en-US" smtClean="0"/>
              <a:pPr/>
              <a:t>2/9/2011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C3EA48-AAE6-4830-AB83-B57CE5D5CA5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5E74790-58C3-4CF2-8433-AECA92436C7F}" type="datetimeFigureOut">
              <a:rPr lang="en-US" smtClean="0"/>
              <a:pPr/>
              <a:t>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3EA48-AAE6-4830-AB83-B57CE5D5CA5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5E74790-58C3-4CF2-8433-AECA92436C7F}" type="datetimeFigureOut">
              <a:rPr lang="en-US" smtClean="0"/>
              <a:pPr/>
              <a:t>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0C3EA48-AAE6-4830-AB83-B57CE5D5CA5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5E74790-58C3-4CF2-8433-AECA92436C7F}" type="datetimeFigureOut">
              <a:rPr lang="en-US" smtClean="0"/>
              <a:pPr/>
              <a:t>2/9/2011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0C3EA48-AAE6-4830-AB83-B57CE5D5CA5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landlordtenantlaw.homestead.com" TargetMode="External"/><Relationship Id="rId2" Type="http://schemas.openxmlformats.org/officeDocument/2006/relationships/hyperlink" Target="http://hamlinetpc.homestead.com/" TargetMode="External"/><Relationship Id="rId1" Type="http://schemas.openxmlformats.org/officeDocument/2006/relationships/slideLayout" Target="../slideLayouts/slideLayout2.xml"/><Relationship Id="rId4" Type="http://schemas.openxmlformats.org/officeDocument/2006/relationships/hyperlink" Target="mailto:lmcdonough02@hamlineuniversity.edu"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file:///C:\My%20Files\Hamline\01%20-%20Overture.mp3"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71600"/>
            <a:ext cx="8229600" cy="1604355"/>
          </a:xfrm>
        </p:spPr>
        <p:txBody>
          <a:bodyPr>
            <a:normAutofit fontScale="90000"/>
          </a:bodyPr>
          <a:lstStyle/>
          <a:p>
            <a:r>
              <a:rPr lang="en-US" dirty="0" smtClean="0"/>
              <a:t>Who Pays When Tenants Are Injured Due to the Landlord’s Failure to Repair?</a:t>
            </a:r>
            <a:endParaRPr lang="en-US" dirty="0"/>
          </a:p>
        </p:txBody>
      </p:sp>
      <p:sp>
        <p:nvSpPr>
          <p:cNvPr id="3" name="Subtitle 2"/>
          <p:cNvSpPr>
            <a:spLocks noGrp="1"/>
          </p:cNvSpPr>
          <p:nvPr>
            <p:ph type="subTitle" idx="1"/>
          </p:nvPr>
        </p:nvSpPr>
        <p:spPr/>
        <p:txBody>
          <a:bodyPr/>
          <a:lstStyle/>
          <a:p>
            <a:r>
              <a:rPr lang="en-US" dirty="0" smtClean="0"/>
              <a:t>By Larry McDonough</a:t>
            </a:r>
          </a:p>
          <a:p>
            <a:r>
              <a:rPr lang="en-US" dirty="0" smtClean="0"/>
              <a:t>Visiting Professor of Law</a:t>
            </a:r>
          </a:p>
          <a:p>
            <a:r>
              <a:rPr lang="en-US" dirty="0" smtClean="0"/>
              <a:t>Hamline University School of Law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Let’s see.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Tort Liability Under Common Law</a:t>
            </a:r>
            <a:endParaRPr lang="en-US" dirty="0"/>
          </a:p>
        </p:txBody>
      </p:sp>
      <p:sp>
        <p:nvSpPr>
          <p:cNvPr id="3" name="Content Placeholder 2"/>
          <p:cNvSpPr>
            <a:spLocks noGrp="1"/>
          </p:cNvSpPr>
          <p:nvPr>
            <p:ph idx="1"/>
          </p:nvPr>
        </p:nvSpPr>
        <p:spPr/>
        <p:txBody>
          <a:bodyPr>
            <a:normAutofit/>
          </a:bodyPr>
          <a:lstStyle/>
          <a:p>
            <a:endParaRPr lang="en-US" sz="2800" dirty="0" smtClean="0"/>
          </a:p>
          <a:p>
            <a:r>
              <a:rPr lang="en-US" sz="2800" dirty="0" smtClean="0"/>
              <a:t>No landlord liability in tort </a:t>
            </a:r>
          </a:p>
          <a:p>
            <a:pPr>
              <a:buNone/>
            </a:pPr>
            <a:endParaRPr lang="en-US" sz="2800" dirty="0" smtClean="0"/>
          </a:p>
          <a:p>
            <a:pPr lvl="1"/>
            <a:r>
              <a:rPr lang="en-US" dirty="0" smtClean="0"/>
              <a:t>A common rule around the country </a:t>
            </a:r>
          </a:p>
          <a:p>
            <a:pPr lvl="1"/>
            <a:r>
              <a:rPr lang="en-US" dirty="0" smtClean="0"/>
              <a:t>The landlord had no duty to the tenant, and thus no liability.</a:t>
            </a:r>
          </a:p>
          <a:p>
            <a:pPr lvl="1"/>
            <a:r>
              <a:rPr lang="fi-FI" dirty="0" smtClean="0"/>
              <a:t>In Minnesota: </a:t>
            </a:r>
            <a:r>
              <a:rPr lang="fi-FI" i="1" dirty="0" smtClean="0"/>
              <a:t>Johnson v. O'Brien</a:t>
            </a:r>
            <a:r>
              <a:rPr lang="fi-FI" dirty="0" smtClean="0"/>
              <a:t>, 258 Minn. 502, 504-06, 105  N.W.2d 244, 246-47 (1960)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Exceptions</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smtClean="0"/>
          </a:p>
          <a:p>
            <a:r>
              <a:rPr lang="en-US" dirty="0" smtClean="0"/>
              <a:t>Also a common rule around the country </a:t>
            </a:r>
          </a:p>
          <a:p>
            <a:r>
              <a:rPr lang="en-US" dirty="0" smtClean="0"/>
              <a:t>The property has a public use.</a:t>
            </a:r>
          </a:p>
          <a:p>
            <a:r>
              <a:rPr lang="en-US" dirty="0" smtClean="0"/>
              <a:t>The landlord controlled the property.</a:t>
            </a:r>
          </a:p>
          <a:p>
            <a:r>
              <a:rPr lang="en-US" dirty="0" smtClean="0"/>
              <a:t>The landlord committed fraud or concealed the property's condition.</a:t>
            </a:r>
          </a:p>
          <a:p>
            <a:r>
              <a:rPr lang="en-US" dirty="0" smtClean="0"/>
              <a:t>The landlord kept defects in the property secret.</a:t>
            </a:r>
          </a:p>
          <a:p>
            <a:r>
              <a:rPr lang="en-US" dirty="0" smtClean="0"/>
              <a:t>The landlord fails to disclose a danger which a tenant would not  discover.</a:t>
            </a:r>
          </a:p>
          <a:p>
            <a:r>
              <a:rPr lang="en-US" dirty="0" smtClean="0"/>
              <a:t>The landlord agreed to repair the property. </a:t>
            </a:r>
          </a:p>
          <a:p>
            <a:r>
              <a:rPr lang="sv-SE" dirty="0" smtClean="0"/>
              <a:t>In Minnesota: </a:t>
            </a:r>
            <a:r>
              <a:rPr lang="sv-SE" i="1" dirty="0" smtClean="0"/>
              <a:t>Johnson v. O'Brien</a:t>
            </a:r>
            <a:r>
              <a:rPr lang="sv-SE" dirty="0" smtClean="0"/>
              <a:t>, 258 Minn. 502, 504-06, 105  N.W.2d 244, 246-47 (1960); </a:t>
            </a:r>
            <a:r>
              <a:rPr lang="sv-SE" i="1" dirty="0" smtClean="0"/>
              <a:t>Harpel v. Fall</a:t>
            </a:r>
            <a:r>
              <a:rPr lang="sv-SE" dirty="0" smtClean="0"/>
              <a:t>, 63 Minn. 520, 524, 65  N.W. 913, 914 (1896).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Warranties of Habitability </a:t>
            </a:r>
            <a:br>
              <a:rPr lang="en-US" dirty="0" smtClean="0"/>
            </a:br>
            <a:r>
              <a:rPr lang="en-US" dirty="0" smtClean="0"/>
              <a:t>Created by Case Law</a:t>
            </a:r>
            <a:endParaRPr lang="en-US" dirty="0"/>
          </a:p>
        </p:txBody>
      </p:sp>
      <p:sp>
        <p:nvSpPr>
          <p:cNvPr id="3" name="Content Placeholder 2"/>
          <p:cNvSpPr>
            <a:spLocks noGrp="1"/>
          </p:cNvSpPr>
          <p:nvPr>
            <p:ph idx="1"/>
          </p:nvPr>
        </p:nvSpPr>
        <p:spPr/>
        <p:txBody>
          <a:bodyPr>
            <a:normAutofit/>
          </a:bodyPr>
          <a:lstStyle/>
          <a:p>
            <a:r>
              <a:rPr lang="en-US" dirty="0" smtClean="0"/>
              <a:t>Implied warranty of habitability</a:t>
            </a:r>
          </a:p>
          <a:p>
            <a:r>
              <a:rPr lang="en-US" dirty="0" smtClean="0"/>
              <a:t>The landlord must maintain the property and in compliance with housing codes. </a:t>
            </a:r>
          </a:p>
          <a:p>
            <a:r>
              <a:rPr lang="en-US" i="1" dirty="0" err="1" smtClean="0"/>
              <a:t>Javis</a:t>
            </a:r>
            <a:r>
              <a:rPr lang="en-US" i="1" dirty="0" smtClean="0"/>
              <a:t> v. First National Realty Corp., </a:t>
            </a:r>
            <a:r>
              <a:rPr lang="en-US" dirty="0" smtClean="0"/>
              <a:t>438 F2d 1071 (DC Cir. 1970), </a:t>
            </a:r>
            <a:r>
              <a:rPr lang="en-US" i="1" dirty="0" smtClean="0"/>
              <a:t>cert. den. </a:t>
            </a:r>
            <a:r>
              <a:rPr lang="en-US" dirty="0" smtClean="0"/>
              <a:t>400 U.S. 925.</a:t>
            </a:r>
          </a:p>
          <a:p>
            <a:r>
              <a:rPr lang="en-US" dirty="0" smtClean="0"/>
              <a:t>By 2010, 22 states recognized the implied warranty of habitability.</a:t>
            </a:r>
          </a:p>
          <a:p>
            <a:r>
              <a:rPr lang="en-US" dirty="0" smtClean="0"/>
              <a:t>By 2010, only 11 states rejected the implied warranty of habitability.</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Warranties of Habitability </a:t>
            </a:r>
            <a:br>
              <a:rPr lang="en-US" dirty="0" smtClean="0"/>
            </a:br>
            <a:r>
              <a:rPr lang="en-US" dirty="0" smtClean="0"/>
              <a:t>Created by Statute</a:t>
            </a:r>
            <a:endParaRPr lang="en-US" dirty="0"/>
          </a:p>
        </p:txBody>
      </p:sp>
      <p:sp>
        <p:nvSpPr>
          <p:cNvPr id="3" name="Content Placeholder 2"/>
          <p:cNvSpPr>
            <a:spLocks noGrp="1"/>
          </p:cNvSpPr>
          <p:nvPr>
            <p:ph idx="1"/>
          </p:nvPr>
        </p:nvSpPr>
        <p:spPr/>
        <p:txBody>
          <a:bodyPr/>
          <a:lstStyle/>
          <a:p>
            <a:endParaRPr lang="en-US" dirty="0" smtClean="0"/>
          </a:p>
          <a:p>
            <a:r>
              <a:rPr lang="en-US" dirty="0" smtClean="0"/>
              <a:t>Statutory warranty of habitability</a:t>
            </a:r>
          </a:p>
          <a:p>
            <a:endParaRPr lang="en-US" dirty="0" smtClean="0"/>
          </a:p>
          <a:p>
            <a:r>
              <a:rPr lang="en-US" dirty="0" smtClean="0"/>
              <a:t>By 2010, 42 states enacted a statutory warranty of habitability.</a:t>
            </a:r>
          </a:p>
          <a:p>
            <a:endParaRPr lang="en-US" dirty="0" smtClean="0"/>
          </a:p>
          <a:p>
            <a:r>
              <a:rPr lang="en-US" dirty="0" smtClean="0"/>
              <a:t>Including Minnesota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Application of Warranty of Habitability to Tort Liability</a:t>
            </a:r>
            <a:endParaRPr lang="en-US" dirty="0"/>
          </a:p>
        </p:txBody>
      </p:sp>
      <p:sp>
        <p:nvSpPr>
          <p:cNvPr id="3" name="Content Placeholder 2"/>
          <p:cNvSpPr>
            <a:spLocks noGrp="1"/>
          </p:cNvSpPr>
          <p:nvPr>
            <p:ph idx="1"/>
          </p:nvPr>
        </p:nvSpPr>
        <p:spPr/>
        <p:txBody>
          <a:bodyPr>
            <a:normAutofit lnSpcReduction="10000"/>
          </a:bodyPr>
          <a:lstStyle/>
          <a:p>
            <a:endParaRPr lang="en-US" i="1" dirty="0" smtClean="0"/>
          </a:p>
          <a:p>
            <a:r>
              <a:rPr lang="en-US" i="1" dirty="0" err="1" smtClean="0"/>
              <a:t>Sargent</a:t>
            </a:r>
            <a:r>
              <a:rPr lang="en-US" i="1" dirty="0" smtClean="0"/>
              <a:t> v. Ross</a:t>
            </a:r>
            <a:r>
              <a:rPr lang="en-US" dirty="0" smtClean="0"/>
              <a:t>, 308 A.2d 528 (N.H. 1973)</a:t>
            </a:r>
          </a:p>
          <a:p>
            <a:endParaRPr lang="en-US" dirty="0" smtClean="0"/>
          </a:p>
          <a:p>
            <a:r>
              <a:rPr lang="en-US" dirty="0" smtClean="0"/>
              <a:t>By 1980, 10 states applied the implied or statutory warranty of habitability to created tort liability for violations.</a:t>
            </a:r>
          </a:p>
          <a:p>
            <a:endParaRPr lang="en-US" dirty="0" smtClean="0"/>
          </a:p>
          <a:p>
            <a:r>
              <a:rPr lang="en-US" dirty="0" smtClean="0"/>
              <a:t>By 2010, 26 states applied the implied or statutory warranty of habitability to created tort liability for violations.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Minnesota: </a:t>
            </a:r>
            <a:br>
              <a:rPr lang="en-US" dirty="0" smtClean="0"/>
            </a:br>
            <a:r>
              <a:rPr lang="en-US" dirty="0" smtClean="0"/>
              <a:t>Statutory Covenants of Habitability</a:t>
            </a:r>
            <a:endParaRPr lang="en-US" dirty="0"/>
          </a:p>
        </p:txBody>
      </p:sp>
      <p:sp>
        <p:nvSpPr>
          <p:cNvPr id="3" name="Content Placeholder 2"/>
          <p:cNvSpPr>
            <a:spLocks noGrp="1"/>
          </p:cNvSpPr>
          <p:nvPr>
            <p:ph idx="1"/>
          </p:nvPr>
        </p:nvSpPr>
        <p:spPr/>
        <p:txBody>
          <a:bodyPr/>
          <a:lstStyle/>
          <a:p>
            <a:r>
              <a:rPr lang="en-US" dirty="0" smtClean="0"/>
              <a:t>In 1971 the Minnesota State Legislature created the landlord's covenants of habitability, Minn. Stat. § 504.18, now § 504B.161.</a:t>
            </a:r>
          </a:p>
          <a:p>
            <a:r>
              <a:rPr lang="en-US" dirty="0" smtClean="0"/>
              <a:t>In every lease or license of residential premises, the landlord or licensor covenants:</a:t>
            </a:r>
          </a:p>
          <a:p>
            <a:pPr lvl="1"/>
            <a:r>
              <a:rPr lang="en-US" dirty="0" smtClean="0"/>
              <a:t>premises and all common areas are fit for the use intended by the parties;</a:t>
            </a:r>
          </a:p>
          <a:p>
            <a:pPr lvl="1"/>
            <a:r>
              <a:rPr lang="en-US" dirty="0" smtClean="0"/>
              <a:t>to keep the premises in reasonable repair</a:t>
            </a:r>
          </a:p>
          <a:p>
            <a:pPr lvl="1"/>
            <a:r>
              <a:rPr lang="en-US" dirty="0" smtClean="0"/>
              <a:t>to maintain the premises in compliance state and local codes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r>
              <a:rPr lang="en-US" dirty="0" smtClean="0"/>
              <a:t>Exception:</a:t>
            </a:r>
          </a:p>
          <a:p>
            <a:endParaRPr lang="en-US" dirty="0" smtClean="0"/>
          </a:p>
          <a:p>
            <a:pPr lvl="1"/>
            <a:r>
              <a:rPr lang="en-US" dirty="0" smtClean="0"/>
              <a:t>Willful, malicious, or irresponsible conduct of the tenant or licensee or a person under the direction or control of the tenant or licensee.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r>
              <a:rPr lang="en-US" dirty="0" smtClean="0"/>
              <a:t>Liberal Construction</a:t>
            </a:r>
          </a:p>
          <a:p>
            <a:pPr lvl="1"/>
            <a:endParaRPr lang="en-US" dirty="0" smtClean="0"/>
          </a:p>
          <a:p>
            <a:pPr lvl="1"/>
            <a:r>
              <a:rPr lang="en-US" dirty="0" smtClean="0"/>
              <a:t>The parties to a lease or license of residential premises may not waive or modify the covenants imposed by this section.</a:t>
            </a:r>
          </a:p>
          <a:p>
            <a:endParaRPr lang="en-US" dirty="0" smtClean="0"/>
          </a:p>
          <a:p>
            <a:pPr lvl="1"/>
            <a:r>
              <a:rPr lang="en-US" dirty="0" smtClean="0"/>
              <a:t>This section shall be liberally construed, and the opportunity to inspect the premises before concluding a lease or license shall not defeat the covenants.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The Only Reference to Tort Law </a:t>
            </a:r>
            <a:br>
              <a:rPr lang="en-US" dirty="0" smtClean="0"/>
            </a:br>
            <a:r>
              <a:rPr lang="en-US" dirty="0" smtClean="0"/>
              <a:t>in the Statute</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Subd. 5.  Injury to third parties.  Nothing in this section shall be construed to alter the liability of the landlord or licensor of residential premises </a:t>
            </a:r>
            <a:r>
              <a:rPr lang="en-US" i="1" dirty="0" smtClean="0"/>
              <a:t>for injury to third parties.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Larry McDonough</a:t>
            </a:r>
          </a:p>
          <a:p>
            <a:r>
              <a:rPr lang="en-US" dirty="0" smtClean="0"/>
              <a:t>Visiting Professor of Law</a:t>
            </a:r>
          </a:p>
          <a:p>
            <a:r>
              <a:rPr lang="en-US" dirty="0" smtClean="0"/>
              <a:t>Hamline University School of Law </a:t>
            </a:r>
          </a:p>
          <a:p>
            <a:r>
              <a:rPr lang="en-US" dirty="0" smtClean="0"/>
              <a:t>1536 Hewitt Avenue, Room 213W </a:t>
            </a:r>
          </a:p>
          <a:p>
            <a:r>
              <a:rPr lang="en-US" dirty="0" smtClean="0"/>
              <a:t>St. Paul, MN   55104</a:t>
            </a:r>
          </a:p>
          <a:p>
            <a:r>
              <a:rPr lang="en-US" dirty="0" smtClean="0"/>
              <a:t>651-523-2472</a:t>
            </a:r>
          </a:p>
          <a:p>
            <a:r>
              <a:rPr lang="en-US" dirty="0" smtClean="0"/>
              <a:t>Fax 651-523-2400</a:t>
            </a:r>
          </a:p>
          <a:p>
            <a:r>
              <a:rPr lang="en-US" u="sng" dirty="0" smtClean="0">
                <a:hlinkClick r:id="rId2"/>
              </a:rPr>
              <a:t>http://hamlinetpc.homestead.com/</a:t>
            </a:r>
          </a:p>
          <a:p>
            <a:r>
              <a:rPr lang="en-US" u="sng" dirty="0" smtClean="0">
                <a:hlinkClick r:id="rId3"/>
              </a:rPr>
              <a:t>http://landlordtenantlaw.homestead.com</a:t>
            </a:r>
          </a:p>
          <a:p>
            <a:r>
              <a:rPr lang="en-US" u="sng" dirty="0" smtClean="0">
                <a:hlinkClick r:id="rId4"/>
              </a:rPr>
              <a:t>lmcdonough02@hamlineuniversity.edu</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Interpretation</a:t>
            </a:r>
            <a:endParaRPr lang="en-US" dirty="0"/>
          </a:p>
        </p:txBody>
      </p:sp>
      <p:sp>
        <p:nvSpPr>
          <p:cNvPr id="3" name="Content Placeholder 2"/>
          <p:cNvSpPr>
            <a:spLocks noGrp="1"/>
          </p:cNvSpPr>
          <p:nvPr>
            <p:ph idx="1"/>
          </p:nvPr>
        </p:nvSpPr>
        <p:spPr/>
        <p:txBody>
          <a:bodyPr/>
          <a:lstStyle/>
          <a:p>
            <a:endParaRPr lang="en-US" dirty="0" smtClean="0"/>
          </a:p>
          <a:p>
            <a:r>
              <a:rPr lang="en-US" dirty="0" smtClean="0"/>
              <a:t>Enactment of the covenants, along with the directive to liberally construe them, led to the holding that the implied covenants of habitability and the covenant for payment of rent were mutually dependent rather than independent.  </a:t>
            </a:r>
          </a:p>
          <a:p>
            <a:endParaRPr lang="en-US" dirty="0" smtClean="0"/>
          </a:p>
          <a:p>
            <a:r>
              <a:rPr lang="de-DE" i="1" dirty="0" smtClean="0"/>
              <a:t>Fritz v. Warthen, </a:t>
            </a:r>
            <a:r>
              <a:rPr lang="de-DE" dirty="0" smtClean="0"/>
              <a:t>298 Minn. 54, 57-58, 213 N.W.2d 339, 341 (1973).</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Tort Liability</a:t>
            </a:r>
            <a:endParaRPr lang="en-US" dirty="0"/>
          </a:p>
        </p:txBody>
      </p:sp>
      <p:sp>
        <p:nvSpPr>
          <p:cNvPr id="3" name="Content Placeholder 2"/>
          <p:cNvSpPr>
            <a:spLocks noGrp="1"/>
          </p:cNvSpPr>
          <p:nvPr>
            <p:ph idx="1"/>
          </p:nvPr>
        </p:nvSpPr>
        <p:spPr/>
        <p:txBody>
          <a:bodyPr>
            <a:normAutofit/>
          </a:bodyPr>
          <a:lstStyle/>
          <a:p>
            <a:endParaRPr lang="en-US" i="1" dirty="0" smtClean="0"/>
          </a:p>
          <a:p>
            <a:r>
              <a:rPr lang="en-US" i="1" dirty="0" smtClean="0"/>
              <a:t>Meyer v. </a:t>
            </a:r>
            <a:r>
              <a:rPr lang="en-US" i="1" dirty="0" err="1" smtClean="0"/>
              <a:t>Parkin</a:t>
            </a:r>
            <a:r>
              <a:rPr lang="en-US" i="1" dirty="0" smtClean="0"/>
              <a:t>, </a:t>
            </a:r>
            <a:r>
              <a:rPr lang="en-US" dirty="0" smtClean="0"/>
              <a:t>350 N.W.2d 435 (Minn. Ct. App. 1984)</a:t>
            </a:r>
          </a:p>
          <a:p>
            <a:pPr lvl="1"/>
            <a:endParaRPr lang="en-US" dirty="0" smtClean="0"/>
          </a:p>
          <a:p>
            <a:pPr lvl="1"/>
            <a:r>
              <a:rPr lang="en-US" dirty="0" smtClean="0"/>
              <a:t>A child of the tenants developed </a:t>
            </a:r>
            <a:r>
              <a:rPr lang="en-US" dirty="0" err="1" smtClean="0"/>
              <a:t>myoclonusopsoclonus</a:t>
            </a:r>
            <a:r>
              <a:rPr lang="en-US" dirty="0" smtClean="0"/>
              <a:t> encephalopathy, resulting in permanent neurological damage. </a:t>
            </a:r>
          </a:p>
          <a:p>
            <a:pPr lvl="1"/>
            <a:r>
              <a:rPr lang="en-US" dirty="0" smtClean="0"/>
              <a:t>There was evidence that toxic poisoning from formaldehyde exposure caused the child's condition. </a:t>
            </a:r>
          </a:p>
          <a:p>
            <a:pPr lvl="1"/>
            <a:r>
              <a:rPr lang="en-US" dirty="0" smtClean="0"/>
              <a:t>An investigation found that the apartment contained formaldehyde.</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endParaRPr lang="en-US" dirty="0" smtClean="0"/>
          </a:p>
          <a:p>
            <a:r>
              <a:rPr lang="en-US" dirty="0" smtClean="0"/>
              <a:t>In reviewing both the statute and the </a:t>
            </a:r>
            <a:r>
              <a:rPr lang="en-US" i="1" dirty="0" smtClean="0"/>
              <a:t>Fritz</a:t>
            </a:r>
            <a:r>
              <a:rPr lang="en-US" dirty="0" smtClean="0"/>
              <a:t> decision, the court of appeals concluded that “[</a:t>
            </a:r>
            <a:r>
              <a:rPr lang="en-US" dirty="0" err="1" smtClean="0"/>
              <a:t>i</a:t>
            </a:r>
            <a:r>
              <a:rPr lang="en-US" dirty="0" smtClean="0"/>
              <a:t>]t seems clear that the legislature did not intend to alter a landlord's tort liability but only to require a landlord to covenant to keep leased residential premises in reasonable repair, fit for their intended use and maintained in compliance with applicable health and safety laws.”</a:t>
            </a:r>
          </a:p>
          <a:p>
            <a:endParaRPr lang="en-US" dirty="0" smtClean="0"/>
          </a:p>
          <a:p>
            <a:r>
              <a:rPr lang="en-US" dirty="0" smtClean="0"/>
              <a:t>The </a:t>
            </a:r>
            <a:r>
              <a:rPr lang="en-US" i="1" dirty="0" smtClean="0"/>
              <a:t>Meyer</a:t>
            </a:r>
            <a:r>
              <a:rPr lang="en-US" dirty="0" smtClean="0"/>
              <a:t> court implied that since the </a:t>
            </a:r>
            <a:r>
              <a:rPr lang="en-US" i="1" dirty="0" smtClean="0"/>
              <a:t>Fritz</a:t>
            </a:r>
            <a:r>
              <a:rPr lang="en-US" dirty="0" smtClean="0"/>
              <a:t> court's discussion of remedies did not include actions in tort, the statute did not alter tort law, even though the only issue before the </a:t>
            </a:r>
            <a:r>
              <a:rPr lang="en-US" i="1" dirty="0" smtClean="0"/>
              <a:t>Fritz</a:t>
            </a:r>
            <a:r>
              <a:rPr lang="en-US" dirty="0" smtClean="0"/>
              <a:t> court was application of the statute in an eviction action.</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r>
              <a:rPr lang="en-US" i="1" dirty="0" smtClean="0"/>
              <a:t>Broughton v. </a:t>
            </a:r>
            <a:r>
              <a:rPr lang="en-US" i="1" dirty="0" err="1" smtClean="0"/>
              <a:t>Maes</a:t>
            </a:r>
            <a:r>
              <a:rPr lang="en-US" dirty="0" smtClean="0"/>
              <a:t>, 378 N.W.2d 134 (Minn. Ct. App. 1985)</a:t>
            </a:r>
          </a:p>
          <a:p>
            <a:pPr lvl="1"/>
            <a:endParaRPr lang="en-US" dirty="0" smtClean="0"/>
          </a:p>
          <a:p>
            <a:pPr lvl="1"/>
            <a:r>
              <a:rPr lang="en-US" dirty="0" smtClean="0"/>
              <a:t>“The rule in Minnesota, as to defective conditions on the premises, is that a landlord who has not agreed to repair the leased premises has only a duty to warn a tenant of a defective condition if the landlord knows or should know of the danger and if the tenant, exercising due care, would not discover it.”</a:t>
            </a:r>
          </a:p>
          <a:p>
            <a:endParaRPr lang="en-US" sz="2800" dirty="0" smtClean="0"/>
          </a:p>
          <a:p>
            <a:pPr lvl="1"/>
            <a:r>
              <a:rPr lang="en-US" dirty="0" smtClean="0"/>
              <a:t>The court's opinion misses the obvious question: how could it apply a standard based on the lack of a landlord agreement to repair when the covenants provide that exact agreement by statutory implication?</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sz="2800" dirty="0" smtClean="0"/>
              <a:t>Judge </a:t>
            </a:r>
            <a:r>
              <a:rPr lang="en-US" sz="2800" dirty="0" err="1" smtClean="0"/>
              <a:t>Crippen</a:t>
            </a:r>
            <a:r>
              <a:rPr lang="en-US" sz="2800" dirty="0" smtClean="0"/>
              <a:t> concurrence</a:t>
            </a:r>
          </a:p>
          <a:p>
            <a:endParaRPr lang="en-US" sz="2800" dirty="0" smtClean="0"/>
          </a:p>
          <a:p>
            <a:pPr lvl="1"/>
            <a:r>
              <a:rPr lang="en-US" dirty="0" smtClean="0"/>
              <a:t>“This case involves tragic injuries, related to a major defect on the premises that could have been readily repaired by the landlord before the disaster occurred.  It is very important for this case and for others like it to determine whether it should be decided according to usual negligence standards and independent of historic standards that provide special protection for landlords.”</a:t>
            </a:r>
          </a:p>
          <a:p>
            <a:pPr lvl="1"/>
            <a:endParaRPr lang="en-US" dirty="0" smtClean="0"/>
          </a:p>
          <a:p>
            <a:pPr lvl="1"/>
            <a:r>
              <a:rPr lang="en-US" i="1" dirty="0" smtClean="0"/>
              <a:t>Id. </a:t>
            </a:r>
            <a:r>
              <a:rPr lang="en-US" dirty="0" smtClean="0"/>
              <a:t>at 137-38, (citing Restatement (Second) of Torts, § 357 (1975).</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Tort Status in Minnesota</a:t>
            </a:r>
            <a:endParaRPr lang="en-US" dirty="0"/>
          </a:p>
        </p:txBody>
      </p:sp>
      <p:sp>
        <p:nvSpPr>
          <p:cNvPr id="3" name="Content Placeholder 2"/>
          <p:cNvSpPr>
            <a:spLocks noGrp="1"/>
          </p:cNvSpPr>
          <p:nvPr>
            <p:ph idx="1"/>
          </p:nvPr>
        </p:nvSpPr>
        <p:spPr/>
        <p:txBody>
          <a:bodyPr>
            <a:normAutofit/>
          </a:bodyPr>
          <a:lstStyle/>
          <a:p>
            <a:endParaRPr lang="en-US" sz="2800" dirty="0" smtClean="0"/>
          </a:p>
          <a:p>
            <a:r>
              <a:rPr lang="en-US" sz="2800" dirty="0" smtClean="0"/>
              <a:t>The statute did not create tort liability.</a:t>
            </a:r>
          </a:p>
          <a:p>
            <a:r>
              <a:rPr lang="en-US" sz="2800" dirty="0" smtClean="0"/>
              <a:t>The resulting paradox:</a:t>
            </a:r>
          </a:p>
          <a:p>
            <a:pPr lvl="1"/>
            <a:r>
              <a:rPr lang="en-US" dirty="0" smtClean="0"/>
              <a:t>The landlord who fails to repair the property, even though state law implies covenants to do so,  may escape liability for injuries resulting from inaction.</a:t>
            </a:r>
          </a:p>
          <a:p>
            <a:pPr lvl="1"/>
            <a:r>
              <a:rPr lang="en-US" dirty="0" smtClean="0"/>
              <a:t>The landlord who attempts repairs, but does so negligently, risks liability.</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Legislation Should Be Proposed </a:t>
            </a:r>
            <a:br>
              <a:rPr lang="en-US" dirty="0" smtClean="0"/>
            </a:br>
            <a:r>
              <a:rPr lang="en-US" dirty="0" smtClean="0"/>
              <a:t>to Create Tort Liability</a:t>
            </a:r>
            <a:endParaRPr lang="en-US" dirty="0"/>
          </a:p>
        </p:txBody>
      </p:sp>
      <p:sp>
        <p:nvSpPr>
          <p:cNvPr id="3" name="Content Placeholder 2"/>
          <p:cNvSpPr>
            <a:spLocks noGrp="1"/>
          </p:cNvSpPr>
          <p:nvPr>
            <p:ph idx="1"/>
          </p:nvPr>
        </p:nvSpPr>
        <p:spPr/>
        <p:txBody>
          <a:bodyPr/>
          <a:lstStyle/>
          <a:p>
            <a:endParaRPr lang="en-US" dirty="0" smtClean="0"/>
          </a:p>
          <a:p>
            <a:r>
              <a:rPr lang="en-US" dirty="0" smtClean="0"/>
              <a:t>Tort liability could lead the insurance industry to create different rates for compliant and noncompliant landlords.</a:t>
            </a:r>
          </a:p>
          <a:p>
            <a:endParaRPr lang="en-US" dirty="0" smtClean="0"/>
          </a:p>
          <a:p>
            <a:r>
              <a:rPr lang="en-US" dirty="0" smtClean="0"/>
              <a:t>Differing insurance rates would create a financial incentive to maintain rental property.</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The Need for Legislation </a:t>
            </a:r>
            <a:br>
              <a:rPr lang="en-US" dirty="0" smtClean="0"/>
            </a:br>
            <a:r>
              <a:rPr lang="en-US" dirty="0" smtClean="0"/>
              <a:t>Presents a Clinic Opportunity</a:t>
            </a:r>
            <a:endParaRPr lang="en-US" dirty="0"/>
          </a:p>
        </p:txBody>
      </p:sp>
      <p:sp>
        <p:nvSpPr>
          <p:cNvPr id="3" name="Content Placeholder 2"/>
          <p:cNvSpPr>
            <a:spLocks noGrp="1"/>
          </p:cNvSpPr>
          <p:nvPr>
            <p:ph idx="1"/>
          </p:nvPr>
        </p:nvSpPr>
        <p:spPr/>
        <p:txBody>
          <a:bodyPr>
            <a:normAutofit fontScale="92500"/>
          </a:bodyPr>
          <a:lstStyle/>
          <a:p>
            <a:r>
              <a:rPr lang="en-US" sz="2800" dirty="0" smtClean="0"/>
              <a:t>Bring together interested parties</a:t>
            </a:r>
          </a:p>
          <a:p>
            <a:pPr lvl="1"/>
            <a:r>
              <a:rPr lang="en-US" dirty="0" smtClean="0"/>
              <a:t>Tenants</a:t>
            </a:r>
          </a:p>
          <a:p>
            <a:pPr lvl="1"/>
            <a:r>
              <a:rPr lang="en-US" dirty="0" smtClean="0"/>
              <a:t>Personal injury bar</a:t>
            </a:r>
          </a:p>
          <a:p>
            <a:pPr lvl="1"/>
            <a:r>
              <a:rPr lang="en-US" dirty="0" smtClean="0"/>
              <a:t>Cities</a:t>
            </a:r>
          </a:p>
          <a:p>
            <a:r>
              <a:rPr lang="en-US" sz="2800" dirty="0" smtClean="0"/>
              <a:t>Consult and coordinate with faculty with expertise in</a:t>
            </a:r>
          </a:p>
          <a:p>
            <a:pPr lvl="1"/>
            <a:r>
              <a:rPr lang="en-US" dirty="0" smtClean="0"/>
              <a:t>Torts</a:t>
            </a:r>
          </a:p>
          <a:p>
            <a:pPr lvl="1"/>
            <a:r>
              <a:rPr lang="en-US" dirty="0" smtClean="0"/>
              <a:t>Contracts</a:t>
            </a:r>
          </a:p>
          <a:p>
            <a:pPr lvl="1"/>
            <a:r>
              <a:rPr lang="en-US" dirty="0" smtClean="0"/>
              <a:t>Legislation</a:t>
            </a:r>
          </a:p>
          <a:p>
            <a:r>
              <a:rPr lang="en-US" sz="2800" dirty="0" smtClean="0"/>
              <a:t>Draft legislation</a:t>
            </a:r>
          </a:p>
          <a:p>
            <a:r>
              <a:rPr lang="en-US" sz="2800" dirty="0" smtClean="0"/>
              <a:t>Lobby and testify for its passage</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Proposal to Amend </a:t>
            </a:r>
            <a:br>
              <a:rPr lang="en-US" dirty="0" smtClean="0"/>
            </a:br>
            <a:r>
              <a:rPr lang="en-US" dirty="0" smtClean="0"/>
              <a:t>Minn. Stat. §  504B.161</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Subd. 5.  Injury </a:t>
            </a:r>
            <a:r>
              <a:rPr lang="en-US" strike="sngStrike" dirty="0" smtClean="0"/>
              <a:t>to third parties </a:t>
            </a:r>
            <a:r>
              <a:rPr lang="en-US" u="sng" strike="sngStrike" dirty="0" smtClean="0"/>
              <a:t>caused by violation.</a:t>
            </a:r>
          </a:p>
          <a:p>
            <a:endParaRPr lang="en-US" dirty="0" smtClean="0"/>
          </a:p>
          <a:p>
            <a:r>
              <a:rPr lang="en-US" u="sng" dirty="0" smtClean="0"/>
              <a:t>The landlord is subject to liability for physical harm caused to the tenant and others upon the land with the consent of the tenant by a violation of this section existing before or arising after the tenant has taken possession of the property if the violation creates an unreasonable risk to persons upon the land which the compliance with this section would have prevented, and the landlord fails to exercise reasonable care to comply with this section.  </a:t>
            </a:r>
            <a:r>
              <a:rPr lang="en-US" u="sng" strike="sngStrike" dirty="0" smtClean="0"/>
              <a:t>Nothing in this section shall be construed to alter the liability of the landlord or licensor of residential premises for injury to third parties.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Credits</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L. McDonough, </a:t>
            </a:r>
            <a:r>
              <a:rPr lang="en-US" i="1" dirty="0" smtClean="0"/>
              <a:t>Still Crazy after All of These Years: Landlords and Tenants and the Law of Torts</a:t>
            </a:r>
            <a:r>
              <a:rPr lang="en-US" dirty="0" smtClean="0"/>
              <a:t>, 33 Wm. Mitchell L. Rev. 427 (2006) </a:t>
            </a:r>
          </a:p>
          <a:p>
            <a:r>
              <a:rPr lang="en-US" dirty="0" smtClean="0"/>
              <a:t>R </a:t>
            </a:r>
            <a:r>
              <a:rPr lang="en-US" dirty="0" err="1" smtClean="0"/>
              <a:t>Schoshinski</a:t>
            </a:r>
            <a:r>
              <a:rPr lang="en-US" dirty="0" smtClean="0"/>
              <a:t>,  American Law of Landlord and Tenant (1980 and Supp. 2010)</a:t>
            </a:r>
          </a:p>
          <a:p>
            <a:r>
              <a:rPr lang="en-US" dirty="0" smtClean="0"/>
              <a:t>Friedman on Leases (5</a:t>
            </a:r>
            <a:r>
              <a:rPr lang="en-US" baseline="30000" dirty="0" smtClean="0"/>
              <a:t>th</a:t>
            </a:r>
            <a:r>
              <a:rPr lang="en-US" dirty="0" smtClean="0"/>
              <a:t> ed. 2010)</a:t>
            </a:r>
          </a:p>
          <a:p>
            <a:r>
              <a:rPr lang="en-US" dirty="0" smtClean="0"/>
              <a:t>Music, Overture to North by Northwest, Composed and Conducted by Bernard Herrmann (1959)</a:t>
            </a:r>
          </a:p>
          <a:p>
            <a:pPr lvl="1"/>
            <a:r>
              <a:rPr lang="en-US" dirty="0" smtClean="0"/>
              <a:t>Why?  Why not?</a:t>
            </a:r>
            <a:endParaRPr lang="en-US" dirty="0"/>
          </a:p>
        </p:txBody>
      </p:sp>
      <p:pic>
        <p:nvPicPr>
          <p:cNvPr id="5" name="01 - Overture.mp3">
            <a:hlinkClick r:id="" action="ppaction://media"/>
          </p:cNvPr>
          <p:cNvPicPr>
            <a:picLocks noRot="1" noChangeAspect="1"/>
          </p:cNvPicPr>
          <p:nvPr>
            <a:audioFile r:link="rId1"/>
          </p:nvPr>
        </p:nvPicPr>
        <p:blipFill>
          <a:blip r:embed="rId3" cstate="print"/>
          <a:stretch>
            <a:fillRect/>
          </a:stretch>
        </p:blipFill>
        <p:spPr>
          <a:xfrm>
            <a:off x="7391400" y="51816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36542"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normAutofit/>
          </a:bodyPr>
          <a:lstStyle/>
          <a:p>
            <a:endParaRPr lang="en-US" dirty="0" smtClean="0"/>
          </a:p>
          <a:p>
            <a:endParaRPr lang="en-US" dirty="0" smtClean="0"/>
          </a:p>
          <a:p>
            <a:r>
              <a:rPr lang="en-US" dirty="0" smtClean="0"/>
              <a:t>Are you or have you ever been a landlord or tenant (or have family members or close friends who are or have been)?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t>Landlord and tenant law affects almost everyone at one time or another. </a:t>
            </a:r>
          </a:p>
          <a:p>
            <a:r>
              <a:rPr lang="en-US" dirty="0" smtClean="0"/>
              <a:t>Many attorneys called upon to provide advice or representation to  landlords or tenants with little notice or preparation.</a:t>
            </a:r>
          </a:p>
          <a:p>
            <a:r>
              <a:rPr lang="en-US" dirty="0" smtClean="0"/>
              <a:t>Landlord and tenant law is a complex mixture of property, contracts, torts, constitutional, administrative, consumer, poverty, disability, regulatory, and legislative law.</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Is the landlord or tenant responsible for repairs?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endParaRPr lang="en-US" dirty="0" smtClean="0"/>
          </a:p>
          <a:p>
            <a:r>
              <a:rPr lang="en-US" dirty="0" smtClean="0"/>
              <a:t>It depends on where you live. </a:t>
            </a:r>
          </a:p>
          <a:p>
            <a:endParaRPr lang="en-US" dirty="0" smtClean="0"/>
          </a:p>
          <a:p>
            <a:endParaRPr lang="en-US" dirty="0" smtClean="0"/>
          </a:p>
          <a:p>
            <a:r>
              <a:rPr lang="en-US" dirty="0" smtClean="0"/>
              <a:t>Landlord and tenant law varies considerably from state to state.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r>
              <a:rPr lang="en-US" dirty="0" smtClean="0"/>
              <a:t>Does the landlord have tort liability for not maintaining the property?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It depends on where you live.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What about Minnesota?</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92</TotalTime>
  <Words>1462</Words>
  <Application>Microsoft Office PowerPoint</Application>
  <PresentationFormat>On-screen Show (4:3)</PresentationFormat>
  <Paragraphs>161</Paragraphs>
  <Slides>29</Slides>
  <Notes>0</Notes>
  <HiddenSlides>0</HiddenSlides>
  <MMClips>1</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Flow</vt:lpstr>
      <vt:lpstr>Who Pays When Tenants Are Injured Due to the Landlord’s Failure to Repair?</vt:lpstr>
      <vt:lpstr>Slide 2</vt:lpstr>
      <vt:lpstr>Question</vt:lpstr>
      <vt:lpstr>Slide 4</vt:lpstr>
      <vt:lpstr>Question</vt:lpstr>
      <vt:lpstr>Slide 6</vt:lpstr>
      <vt:lpstr>Question</vt:lpstr>
      <vt:lpstr>Slide 8</vt:lpstr>
      <vt:lpstr>Question</vt:lpstr>
      <vt:lpstr>Slide 10</vt:lpstr>
      <vt:lpstr>Tort Liability Under Common Law</vt:lpstr>
      <vt:lpstr>Exceptions</vt:lpstr>
      <vt:lpstr>Warranties of Habitability  Created by Case Law</vt:lpstr>
      <vt:lpstr>Warranties of Habitability  Created by Statute</vt:lpstr>
      <vt:lpstr>Application of Warranty of Habitability to Tort Liability</vt:lpstr>
      <vt:lpstr>Minnesota:  Statutory Covenants of Habitability</vt:lpstr>
      <vt:lpstr>Slide 17</vt:lpstr>
      <vt:lpstr>Slide 18</vt:lpstr>
      <vt:lpstr>The Only Reference to Tort Law  in the Statute</vt:lpstr>
      <vt:lpstr>First Interpretation</vt:lpstr>
      <vt:lpstr>Tort Liability</vt:lpstr>
      <vt:lpstr>Slide 22</vt:lpstr>
      <vt:lpstr>Slide 23</vt:lpstr>
      <vt:lpstr>Slide 24</vt:lpstr>
      <vt:lpstr>Tort Status in Minnesota</vt:lpstr>
      <vt:lpstr>Legislation Should Be Proposed  to Create Tort Liability</vt:lpstr>
      <vt:lpstr>The Need for Legislation  Presents a Clinic Opportunity</vt:lpstr>
      <vt:lpstr>Proposal to Amend  Minn. Stat. §  504B.161</vt:lpstr>
      <vt:lpstr>Credits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Pays When Tenants Are Injured Due to the Landlord’s Failure to Repair?</dc:title>
  <dc:creator>Owner</dc:creator>
  <cp:lastModifiedBy>CSS</cp:lastModifiedBy>
  <cp:revision>12</cp:revision>
  <dcterms:created xsi:type="dcterms:W3CDTF">2011-02-08T05:05:52Z</dcterms:created>
  <dcterms:modified xsi:type="dcterms:W3CDTF">2011-02-09T23:02:38Z</dcterms:modified>
</cp:coreProperties>
</file>